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2" r:id="rId5"/>
    <p:sldId id="264" r:id="rId6"/>
    <p:sldId id="260" r:id="rId7"/>
    <p:sldId id="266" r:id="rId8"/>
    <p:sldId id="265" r:id="rId9"/>
    <p:sldId id="267" r:id="rId10"/>
    <p:sldId id="271" r:id="rId11"/>
    <p:sldId id="270" r:id="rId12"/>
    <p:sldId id="259" r:id="rId13"/>
    <p:sldId id="263" r:id="rId14"/>
    <p:sldId id="269" r:id="rId15"/>
    <p:sldId id="261" r:id="rId16"/>
    <p:sldId id="272" r:id="rId17"/>
    <p:sldId id="273" r:id="rId18"/>
    <p:sldId id="275" r:id="rId19"/>
    <p:sldId id="274" r:id="rId20"/>
    <p:sldId id="276" r:id="rId21"/>
    <p:sldId id="277" r:id="rId22"/>
    <p:sldId id="26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354" y="-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68D-383C-47A4-BE6C-9EBBB8709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80C80F8-F125-4763-B807-79DA5D64D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73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68D-383C-47A4-BE6C-9EBBB8709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0C80F8-F125-4763-B807-79DA5D64D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789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68D-383C-47A4-BE6C-9EBBB8709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0C80F8-F125-4763-B807-79DA5D64D0B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6112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68D-383C-47A4-BE6C-9EBBB8709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0C80F8-F125-4763-B807-79DA5D64D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581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68D-383C-47A4-BE6C-9EBBB8709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0C80F8-F125-4763-B807-79DA5D64D0B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4753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68D-383C-47A4-BE6C-9EBBB8709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0C80F8-F125-4763-B807-79DA5D64D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800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68D-383C-47A4-BE6C-9EBBB8709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80F8-F125-4763-B807-79DA5D64D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135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68D-383C-47A4-BE6C-9EBBB8709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80F8-F125-4763-B807-79DA5D64D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06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68D-383C-47A4-BE6C-9EBBB8709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80F8-F125-4763-B807-79DA5D64D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91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68D-383C-47A4-BE6C-9EBBB8709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0C80F8-F125-4763-B807-79DA5D64D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003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68D-383C-47A4-BE6C-9EBBB8709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80C80F8-F125-4763-B807-79DA5D64D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898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68D-383C-47A4-BE6C-9EBBB8709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80C80F8-F125-4763-B807-79DA5D64D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86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68D-383C-47A4-BE6C-9EBBB8709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80F8-F125-4763-B807-79DA5D64D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239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68D-383C-47A4-BE6C-9EBBB8709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80F8-F125-4763-B807-79DA5D64D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15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68D-383C-47A4-BE6C-9EBBB8709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80F8-F125-4763-B807-79DA5D64D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269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68D-383C-47A4-BE6C-9EBBB8709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0C80F8-F125-4763-B807-79DA5D64D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93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2B68D-383C-47A4-BE6C-9EBBB8709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80C80F8-F125-4763-B807-79DA5D64D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46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408954-6B9D-4831-934F-D53FD58C00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Особенности подготовки и проведения корпоративного тренинга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319A36-5E6B-428D-BE3B-DF001F17F7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err="1"/>
              <a:t>Олиндер</a:t>
            </a:r>
            <a:r>
              <a:rPr lang="ru-RU" dirty="0"/>
              <a:t> Нина, кандидат наук, доцент</a:t>
            </a:r>
          </a:p>
          <a:p>
            <a:pPr algn="r"/>
            <a:r>
              <a:rPr lang="ru-RU" dirty="0"/>
              <a:t>Психолог, бизнес-тренер</a:t>
            </a:r>
          </a:p>
        </p:txBody>
      </p:sp>
    </p:spTree>
    <p:extLst>
      <p:ext uri="{BB962C8B-B14F-4D97-AF65-F5344CB8AC3E}">
        <p14:creationId xmlns:p14="http://schemas.microsoft.com/office/powerpoint/2010/main" val="125563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925B28-050F-4EE4-B7F6-2A37118DA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корпоративных тренингов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08BA46-090E-4FBF-9EBD-CEBA4156A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24763"/>
            <a:ext cx="8915400" cy="4486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 Тренинг как своеобразная форма дрессуры, при которой жесткими манипулятивными приемами при помощи положительного подкрепления формируются нужные модели поведения, а посредством отрицательного подкрепления «стираются» вредные, ненужные, по мнению ведущего.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b="1" i="1" dirty="0"/>
              <a:t>Тренинг как тренировка</a:t>
            </a:r>
            <a:r>
              <a:rPr lang="ru-RU" dirty="0"/>
              <a:t>, в результате которой происходит формирование и отработка умений и навыков эффективного поведения.</a:t>
            </a:r>
          </a:p>
          <a:p>
            <a:pPr marL="0" indent="0">
              <a:buNone/>
            </a:pPr>
            <a:r>
              <a:rPr lang="ru-RU" dirty="0"/>
              <a:t>3. Тренинг как форма активного обучения, целью которого является, прежде всего, передача психологических знаний, а также развитие некоторых умений и навыков.</a:t>
            </a:r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b="1" i="1" dirty="0"/>
              <a:t>Тренинг как метод создания условий</a:t>
            </a:r>
            <a:r>
              <a:rPr lang="ru-RU" dirty="0"/>
              <a:t> для самораскрытия участников и самостоятельного поиска методов саморегуляции</a:t>
            </a:r>
          </a:p>
        </p:txBody>
      </p:sp>
    </p:spTree>
    <p:extLst>
      <p:ext uri="{BB962C8B-B14F-4D97-AF65-F5344CB8AC3E}">
        <p14:creationId xmlns:p14="http://schemas.microsoft.com/office/powerpoint/2010/main" val="2837151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C4E957-CB86-49AD-995A-B61A8CDD9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Где и как искать заказчиков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CEC3D8-42BF-40E2-B0B4-25F3893AE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Создание </a:t>
            </a:r>
            <a:r>
              <a:rPr lang="ru-RU" dirty="0" err="1"/>
              <a:t>оффера</a:t>
            </a:r>
            <a:r>
              <a:rPr lang="ru-RU" dirty="0"/>
              <a:t>, размещение на порталах, в группах</a:t>
            </a:r>
          </a:p>
          <a:p>
            <a:r>
              <a:rPr lang="ru-RU" dirty="0"/>
              <a:t>Включение этого вида работ в свой </a:t>
            </a:r>
            <a:r>
              <a:rPr lang="ru-RU" dirty="0" err="1"/>
              <a:t>лендинг</a:t>
            </a:r>
            <a:endParaRPr lang="ru-RU" dirty="0"/>
          </a:p>
          <a:p>
            <a:r>
              <a:rPr lang="ru-RU" dirty="0"/>
              <a:t>Переговоры в конкретных организациях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ВАЖНО!!!!! Документальное и методическое оформление как персонального тренинга, программа, ТЗ, райдер и т.д.</a:t>
            </a:r>
          </a:p>
        </p:txBody>
      </p:sp>
    </p:spTree>
    <p:extLst>
      <p:ext uri="{BB962C8B-B14F-4D97-AF65-F5344CB8AC3E}">
        <p14:creationId xmlns:p14="http://schemas.microsoft.com/office/powerpoint/2010/main" val="651898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141458-5EF8-48E0-A35F-3D8374A65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разработки тренинга: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67ABFB-71AA-486B-84BC-5B4F35593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ru-RU" dirty="0"/>
              <a:t>Встречи с представителями организации  для постановки задач</a:t>
            </a:r>
          </a:p>
          <a:p>
            <a:pPr>
              <a:buAutoNum type="arabicPeriod"/>
            </a:pPr>
            <a:r>
              <a:rPr lang="ru-RU" dirty="0"/>
              <a:t>Изучение информации о компании</a:t>
            </a:r>
          </a:p>
          <a:p>
            <a:pPr>
              <a:buAutoNum type="arabicPeriod"/>
            </a:pPr>
            <a:r>
              <a:rPr lang="ru-RU" dirty="0"/>
              <a:t>Анализ материалов и подготовка упражнений, при необходимости раздаточных материалов</a:t>
            </a:r>
          </a:p>
          <a:p>
            <a:pPr>
              <a:buAutoNum type="arabicPeriod"/>
            </a:pPr>
            <a:r>
              <a:rPr lang="ru-RU" dirty="0"/>
              <a:t>Выбор методов проведения тренинга, подготовка плана «занятия», или активной части тренинга</a:t>
            </a:r>
          </a:p>
        </p:txBody>
      </p:sp>
    </p:spTree>
    <p:extLst>
      <p:ext uri="{BB962C8B-B14F-4D97-AF65-F5344CB8AC3E}">
        <p14:creationId xmlns:p14="http://schemas.microsoft.com/office/powerpoint/2010/main" val="334447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134026-B8D9-4678-96BC-2054264D4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Методов проведения тренингов много, нам важны два: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0087CB-8A6E-46C9-BFAA-814D53571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Методы телесно-ориентированной психотерапии: здесь выделяют три основные подгруппы приемов: </a:t>
            </a:r>
          </a:p>
          <a:p>
            <a:pPr marL="0" indent="0">
              <a:buNone/>
            </a:pPr>
            <a:r>
              <a:rPr lang="ru-RU" dirty="0"/>
              <a:t>- работу над структурой тела, </a:t>
            </a:r>
          </a:p>
          <a:p>
            <a:pPr>
              <a:buFontTx/>
              <a:buChar char="-"/>
            </a:pPr>
            <a:r>
              <a:rPr lang="ru-RU" dirty="0"/>
              <a:t>чувственное осознание и нервно-мышечную релаксацию, </a:t>
            </a:r>
          </a:p>
          <a:p>
            <a:pPr>
              <a:buFontTx/>
              <a:buChar char="-"/>
            </a:pPr>
            <a:r>
              <a:rPr lang="ru-RU" dirty="0"/>
              <a:t>восточные методы.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Медитативные техники также могут быть отнесены к тренинговым методам, поскольку они прежде всего используются в целях обучения физической и чувственной релаксации, умению избавляться от излишнего психического напряжения и стрессовых состояний, навыкам </a:t>
            </a:r>
            <a:r>
              <a:rPr lang="ru-RU" dirty="0" err="1"/>
              <a:t>аутосуггестии</a:t>
            </a:r>
            <a:r>
              <a:rPr lang="ru-RU" dirty="0"/>
              <a:t>, способам саморегуляции </a:t>
            </a:r>
          </a:p>
        </p:txBody>
      </p:sp>
    </p:spTree>
    <p:extLst>
      <p:ext uri="{BB962C8B-B14F-4D97-AF65-F5344CB8AC3E}">
        <p14:creationId xmlns:p14="http://schemas.microsoft.com/office/powerpoint/2010/main" val="983488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5CB6AC-E3CD-4F7A-B1DE-ED9F16CE9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тренинга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6ECED8-29E1-44C6-8350-83E62F005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6086" y="1561514"/>
            <a:ext cx="9408526" cy="4349708"/>
          </a:xfrm>
        </p:spPr>
        <p:txBody>
          <a:bodyPr/>
          <a:lstStyle/>
          <a:p>
            <a:r>
              <a:rPr lang="ru-RU" dirty="0"/>
              <a:t>Вступительная часть (не более 15 минут) направленные на снятие психоэмоциональной напряженности, повышение групповой сплоченности, устранение коммуникативной тревожности, предоставление участникам возможности групповой и индивидуальной рефлексии состояний («здесь и теперь»), обеспечивающие настрой на работу. ЗНАКОМСТВО, РАЗОГРЕВ, ЛАБИЛИЗАЦИЯ (создание мотивации), ОБЪЯВЛЕНИЕ ЦЕЛИ ТРЕНИНГА</a:t>
            </a:r>
          </a:p>
          <a:p>
            <a:r>
              <a:rPr lang="ru-RU" dirty="0"/>
              <a:t>Вторая, центральная часть занятия (основное время) имеет психотерапевтическую и обучающую функции. Может быть поделена на этапы (ОРИЕНТИРОВОЧНЫЕ ОСНОВЫ ДЕЯТЕЛЬНОСТИ, ФАЗА ОВЛАДЕНИЯ (рефлексия))</a:t>
            </a:r>
          </a:p>
          <a:p>
            <a:r>
              <a:rPr lang="ru-RU" dirty="0"/>
              <a:t>Третья, завершающая часть занятия (15 мин.) строится таким образом, чтобы поддержать положительную групповую атмосферу</a:t>
            </a:r>
          </a:p>
        </p:txBody>
      </p:sp>
    </p:spTree>
    <p:extLst>
      <p:ext uri="{BB962C8B-B14F-4D97-AF65-F5344CB8AC3E}">
        <p14:creationId xmlns:p14="http://schemas.microsoft.com/office/powerpoint/2010/main" val="2594901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6F898-DEC5-46B0-8ED5-E85C3C0CC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 тренинга (методическая часть)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B88F7A-955A-4BB1-A631-08F16DE32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Приветствие, представление</a:t>
            </a:r>
          </a:p>
          <a:p>
            <a:r>
              <a:rPr lang="ru-RU" dirty="0"/>
              <a:t>Сбор ожиданий</a:t>
            </a:r>
          </a:p>
          <a:p>
            <a:r>
              <a:rPr lang="ru-RU" dirty="0" err="1"/>
              <a:t>Проблематизация</a:t>
            </a:r>
            <a:r>
              <a:rPr lang="ru-RU" dirty="0"/>
              <a:t>, рефлексия, теория, упражнения, отработка навыков</a:t>
            </a:r>
          </a:p>
          <a:p>
            <a:r>
              <a:rPr lang="ru-RU" dirty="0"/>
              <a:t>Подача материала</a:t>
            </a:r>
          </a:p>
          <a:p>
            <a:r>
              <a:rPr lang="ru-RU" dirty="0"/>
              <a:t>Взаимодействие с аудиторией</a:t>
            </a:r>
          </a:p>
          <a:p>
            <a:r>
              <a:rPr lang="ru-RU" dirty="0"/>
              <a:t>Ответы на вопросы</a:t>
            </a:r>
          </a:p>
          <a:p>
            <a:r>
              <a:rPr lang="ru-RU" dirty="0"/>
              <a:t>Технические средства, инструменты, предметы</a:t>
            </a:r>
          </a:p>
          <a:p>
            <a:r>
              <a:rPr lang="ru-RU" dirty="0"/>
              <a:t>Возможность применения знаний участников</a:t>
            </a:r>
          </a:p>
        </p:txBody>
      </p:sp>
    </p:spTree>
    <p:extLst>
      <p:ext uri="{BB962C8B-B14F-4D97-AF65-F5344CB8AC3E}">
        <p14:creationId xmlns:p14="http://schemas.microsoft.com/office/powerpoint/2010/main" val="3884636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198D5C-B457-4D32-B5D2-2FBF24E35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Корпоративный тренинг – всегда групповой!!!! Его преимущества: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0275EA-75EC-4A9F-8737-7C72355B9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72529"/>
            <a:ext cx="8915400" cy="485335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1) групповой опыт противодействует отчуждению</a:t>
            </a:r>
          </a:p>
          <a:p>
            <a:r>
              <a:rPr lang="ru-RU" dirty="0"/>
              <a:t>2) группа отражает общество в миниатюре: делает очевидными такие факторы, как давление партнеров, социальное влияние и конформизм</a:t>
            </a:r>
          </a:p>
          <a:p>
            <a:r>
              <a:rPr lang="ru-RU" dirty="0"/>
              <a:t>3) групповая работа предоставляет возможность получения обратной связи и поддержки от людей со сходными проблемами</a:t>
            </a:r>
          </a:p>
          <a:p>
            <a:r>
              <a:rPr lang="ru-RU" dirty="0"/>
              <a:t>4) в группе человек может обучаться новым умениям, экспериментировать с различными стилями отношений среди равных партнеров</a:t>
            </a:r>
          </a:p>
          <a:p>
            <a:r>
              <a:rPr lang="ru-RU" dirty="0"/>
              <a:t>5) в группе участники могут идентифицировать себя с другими, сыграть роль другого человека</a:t>
            </a:r>
          </a:p>
          <a:p>
            <a:r>
              <a:rPr lang="ru-RU" dirty="0"/>
              <a:t>6) взаимодействие в группе создает напряжение, которое помогает прояснить проблемы каждого</a:t>
            </a:r>
          </a:p>
          <a:p>
            <a:r>
              <a:rPr lang="ru-RU" dirty="0"/>
              <a:t>7) группа облегчает процессы самораскрытия, </a:t>
            </a:r>
            <a:r>
              <a:rPr lang="ru-RU" dirty="0" err="1"/>
              <a:t>самоисследования</a:t>
            </a:r>
            <a:r>
              <a:rPr lang="ru-RU" dirty="0"/>
              <a:t> и самопознания</a:t>
            </a:r>
          </a:p>
        </p:txBody>
      </p:sp>
    </p:spTree>
    <p:extLst>
      <p:ext uri="{BB962C8B-B14F-4D97-AF65-F5344CB8AC3E}">
        <p14:creationId xmlns:p14="http://schemas.microsoft.com/office/powerpoint/2010/main" val="3722333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E7FF12-02DD-4B67-9A99-FC1EB5BD5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Создание тренинга – технология процесса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E9AACA-01D5-4441-B8D1-E7E77A69F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Технология – точное словесное описание и графическая схема  последовательности действий, алгоритм действий.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Технологичность как принцип – философия достижения полезных результатов путем применения технологий.</a:t>
            </a:r>
          </a:p>
        </p:txBody>
      </p:sp>
    </p:spTree>
    <p:extLst>
      <p:ext uri="{BB962C8B-B14F-4D97-AF65-F5344CB8AC3E}">
        <p14:creationId xmlns:p14="http://schemas.microsoft.com/office/powerpoint/2010/main" val="1808046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AE8006-1B91-47B1-9B32-60FBCF9AC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Существует три вида технологий, используемых в тренинге: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10F216-402B-4E94-A7F5-F836F2C45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технологическая концепция тренинга;</a:t>
            </a:r>
          </a:p>
          <a:p>
            <a:r>
              <a:rPr lang="ru-RU" dirty="0"/>
              <a:t>2) технологии действий для участников (клиентские технологии);</a:t>
            </a:r>
          </a:p>
          <a:p>
            <a:r>
              <a:rPr lang="ru-RU" dirty="0"/>
              <a:t>3) технологии ведения тренинга.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1296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58099F-0751-4040-B558-9DF6D242D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Технологический подход –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902B92-9FFE-412D-A5CB-174E30D78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систематическая проработка заказа (или свободной темы тренинга) путем анализа опыта, литературы, информации, полученной из бесед с заказчиком и в результате опроса потенциальных участников, изучение документов и других источников для создания четкой концепции тренинга, определения задач и планируемых результатов, программы, алгоритмов действия для тренера и участников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9340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946459C-F155-4CFC-9394-C637D1034A5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276600" y="2133600"/>
            <a:ext cx="8915400" cy="3778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«Тренинг начинается не тогда, </a:t>
            </a:r>
          </a:p>
          <a:p>
            <a:pPr marL="0" indent="0">
              <a:buNone/>
            </a:pPr>
            <a:r>
              <a:rPr lang="ru-RU" sz="2400" b="1" dirty="0"/>
              <a:t>когда участники входят в тренинговый  зал, </a:t>
            </a:r>
          </a:p>
          <a:p>
            <a:pPr marL="0" indent="0">
              <a:buNone/>
            </a:pPr>
            <a:r>
              <a:rPr lang="ru-RU" sz="2400" b="1" dirty="0"/>
              <a:t>а когда начинается подготовка к тренингу» (</a:t>
            </a:r>
            <a:r>
              <a:rPr lang="ru-RU" sz="2400" b="1" dirty="0" err="1"/>
              <a:t>Н.Рысев</a:t>
            </a:r>
            <a:r>
              <a:rPr lang="ru-RU" sz="24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68011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13000E-736E-4AA0-AC60-244EEEE24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Последовательность создания тренинга при технологическом подходе: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6B3902-E101-4BBD-958F-3E4867B80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разработка технологической концепции;</a:t>
            </a:r>
          </a:p>
          <a:p>
            <a:r>
              <a:rPr lang="ru-RU" dirty="0"/>
              <a:t>2) создание технологий, которые будет передаваться участникам (клиентских технологий);</a:t>
            </a:r>
          </a:p>
          <a:p>
            <a:r>
              <a:rPr lang="ru-RU" dirty="0"/>
              <a:t>3) создание технологий, которыми будет пользоваться тренер (технологии для тренера – процедуры, игры, форматы).</a:t>
            </a:r>
          </a:p>
        </p:txBody>
      </p:sp>
    </p:spTree>
    <p:extLst>
      <p:ext uri="{BB962C8B-B14F-4D97-AF65-F5344CB8AC3E}">
        <p14:creationId xmlns:p14="http://schemas.microsoft.com/office/powerpoint/2010/main" val="3565922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B9B7036F-6D5F-438D-8540-8F9B61541A5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533378" y="239152"/>
            <a:ext cx="10156874" cy="5556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3302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C63DE4-2995-4EB6-BAEB-981865278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Материально-техническое обеспечение тренинга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5DF3A3-B209-4A82-B853-D4D68262C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Необходим просторный кабинет для групповой работы. </a:t>
            </a:r>
          </a:p>
          <a:p>
            <a:r>
              <a:rPr lang="ru-RU" dirty="0"/>
              <a:t>Желательно иметь на полу мягкое покрытие (ковер или палас)</a:t>
            </a:r>
          </a:p>
          <a:p>
            <a:r>
              <a:rPr lang="ru-RU" dirty="0"/>
              <a:t> магнитофон (музыкальный центр) и демонстрационную доску. </a:t>
            </a:r>
          </a:p>
          <a:p>
            <a:endParaRPr lang="ru-RU" dirty="0"/>
          </a:p>
          <a:p>
            <a:r>
              <a:rPr lang="ru-RU" dirty="0"/>
              <a:t>Для создания безопасного пространства в кабинете не рекомендуется наличие зеркал</a:t>
            </a:r>
          </a:p>
        </p:txBody>
      </p:sp>
    </p:spTree>
    <p:extLst>
      <p:ext uri="{BB962C8B-B14F-4D97-AF65-F5344CB8AC3E}">
        <p14:creationId xmlns:p14="http://schemas.microsoft.com/office/powerpoint/2010/main" val="1147640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FDBE25-B3F8-417C-8219-B0E59AD1C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Корпоративный тренинг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D6D2B4-34E6-44E5-A5EA-A5A147B14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Корпоративный тренинг проводится внутри компании с целью улучшить или поддержать качество работы сотрудников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Сегодня корпоративный тренинг считают синонимом бизнес-тренинга, хотя, если вдуматься, это не совсем одно и то же. </a:t>
            </a:r>
          </a:p>
          <a:p>
            <a:r>
              <a:rPr lang="ru-RU" dirty="0"/>
              <a:t>Корпоративный тренинг — всегда внутрифирменное обучение, имеющее своей целью повышение эффективности работы организации в целом. </a:t>
            </a:r>
          </a:p>
          <a:p>
            <a:r>
              <a:rPr lang="ru-RU" dirty="0"/>
              <a:t>Его заказчиком является руководство организации, а участниками — персонал.</a:t>
            </a:r>
          </a:p>
        </p:txBody>
      </p:sp>
    </p:spTree>
    <p:extLst>
      <p:ext uri="{BB962C8B-B14F-4D97-AF65-F5344CB8AC3E}">
        <p14:creationId xmlns:p14="http://schemas.microsoft.com/office/powerpoint/2010/main" val="1129934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C65A6E-35AE-4623-9F24-C4B91BC9C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Основное отличие корпоративного тренинга от персонального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9A51DC-7DCA-4A1F-A88E-1FFAC4DE1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ЗАКАЗЧИКОМ является компания, она говорит что хочет, ТЗ идет от нее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С одной стороны, заказчик – это лицо, формулирующее желаемый результат тренинговой работы и оплачивающее этот ожидаемый результат. </a:t>
            </a:r>
          </a:p>
          <a:p>
            <a:r>
              <a:rPr lang="ru-RU" dirty="0"/>
              <a:t>С другой стороны, тренер, оказавшись в тренинговой группе, не может игнорировать потребности и желания непосредственных участников группы.</a:t>
            </a:r>
          </a:p>
        </p:txBody>
      </p:sp>
    </p:spTree>
    <p:extLst>
      <p:ext uri="{BB962C8B-B14F-4D97-AF65-F5344CB8AC3E}">
        <p14:creationId xmlns:p14="http://schemas.microsoft.com/office/powerpoint/2010/main" val="1380543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7CFB17-E6B7-418D-A144-7B51BC75E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Правила работы с заказчиком: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59683-4815-4BCC-AE30-6DD63875C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07805"/>
            <a:ext cx="8915400" cy="4603417"/>
          </a:xfrm>
        </p:spPr>
        <p:txBody>
          <a:bodyPr>
            <a:normAutofit/>
          </a:bodyPr>
          <a:lstStyle/>
          <a:p>
            <a:r>
              <a:rPr lang="ru-RU" dirty="0"/>
              <a:t>    переход от декларируемых целей к  составлению скрупулезного списка потребностей организации в тренинге: какие изменения должны произойти в знаниях, умениях и навыках, а также межличностных отношениях в результате внутрифирменного обучения;</a:t>
            </a:r>
          </a:p>
          <a:p>
            <a:r>
              <a:rPr lang="ru-RU" dirty="0"/>
              <a:t>    формулировка конкретной цели в тренинге и определение в соответствии с ней состава участников;</a:t>
            </a:r>
          </a:p>
          <a:p>
            <a:r>
              <a:rPr lang="ru-RU" dirty="0"/>
              <a:t>    решение организационных проблем (временных, кадровых, финансовых...), выбор места проведения тренинга;</a:t>
            </a:r>
          </a:p>
          <a:p>
            <a:r>
              <a:rPr lang="ru-RU" dirty="0"/>
              <a:t>    составление плана тренинга, исходя из принятых решений по предыдущим пунктам.</a:t>
            </a:r>
          </a:p>
        </p:txBody>
      </p:sp>
    </p:spTree>
    <p:extLst>
      <p:ext uri="{BB962C8B-B14F-4D97-AF65-F5344CB8AC3E}">
        <p14:creationId xmlns:p14="http://schemas.microsoft.com/office/powerpoint/2010/main" val="1298991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52439D-4151-4A26-9A52-DB0903C34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задачи бизнес-задач для тренингов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4734B5-2A6F-4A43-80A8-D74FF06A5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 Нет управленческих навыков, надо развить умение планировать, организовывать, мотивировать и контролировать.</a:t>
            </a:r>
          </a:p>
          <a:p>
            <a:r>
              <a:rPr lang="ru-RU" dirty="0"/>
              <a:t>    Излишек доверия со стороны руководителей, нет надлежащего контроля и качественной поддерживающей и корректирующей обратной связи.</a:t>
            </a:r>
          </a:p>
          <a:p>
            <a:r>
              <a:rPr lang="ru-RU" dirty="0"/>
              <a:t>Не определяют потребности клиента в полной мере.</a:t>
            </a:r>
          </a:p>
          <a:p>
            <a:r>
              <a:rPr lang="ru-RU" dirty="0"/>
              <a:t>    Нужна отстройка от конкурентов, у нас рынок — это «кровавый океан конкуренции».</a:t>
            </a:r>
          </a:p>
          <a:p>
            <a:r>
              <a:rPr lang="ru-RU" dirty="0"/>
              <a:t>Есть инструменты, с которыми можно работать, но сотрудники ничего не используют.</a:t>
            </a:r>
          </a:p>
          <a:p>
            <a:r>
              <a:rPr lang="ru-RU" dirty="0"/>
              <a:t>    Нет культуры взаимодействия между руководителями и подразделениями.</a:t>
            </a:r>
          </a:p>
          <a:p>
            <a:endParaRPr lang="ru-RU" dirty="0"/>
          </a:p>
          <a:p>
            <a:r>
              <a:rPr lang="ru-RU" b="1" dirty="0"/>
              <a:t>КАКИЕ ЦЕЛИ МОЖНО ПОСТАВИТЬ НА ТЕЛЕСНЫЙ ТРЕНИНГ????</a:t>
            </a:r>
          </a:p>
        </p:txBody>
      </p:sp>
    </p:spTree>
    <p:extLst>
      <p:ext uri="{BB962C8B-B14F-4D97-AF65-F5344CB8AC3E}">
        <p14:creationId xmlns:p14="http://schemas.microsoft.com/office/powerpoint/2010/main" val="1412343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37B7BEF-81EA-42BE-8216-B3BF9A19C84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276600" y="2133600"/>
            <a:ext cx="8915400" cy="377825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400" b="1" dirty="0"/>
              <a:t>Тесное единство телесного опыта и образа Я было показано еще в 1924 году З. Фрейдом , который подчеркивал важную роль тела как психологического объекта в развитии эго-структуры личности</a:t>
            </a:r>
          </a:p>
        </p:txBody>
      </p:sp>
    </p:spTree>
    <p:extLst>
      <p:ext uri="{BB962C8B-B14F-4D97-AF65-F5344CB8AC3E}">
        <p14:creationId xmlns:p14="http://schemas.microsoft.com/office/powerpoint/2010/main" val="2723788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11298B-7EE4-4344-8563-D12E508DC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Телесно-ориентированный тренинг помогает решить широкий круг задач: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3721DB-DDC1-4BBC-8CA4-804E33EA4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стабилизировать эмоциональный фон при затяжных стрессах;</a:t>
            </a:r>
          </a:p>
          <a:p>
            <a:r>
              <a:rPr lang="ru-RU" dirty="0"/>
              <a:t> повысить уверенность, концентрацию внимания, избавиться от тревожных состояний; </a:t>
            </a:r>
          </a:p>
          <a:p>
            <a:r>
              <a:rPr lang="ru-RU" dirty="0"/>
              <a:t>повысить уровень общего и психоэмоционального здоровья; </a:t>
            </a:r>
          </a:p>
          <a:p>
            <a:r>
              <a:rPr lang="ru-RU" dirty="0"/>
              <a:t>научиться распознавать сигналы своего тела; </a:t>
            </a:r>
          </a:p>
          <a:p>
            <a:r>
              <a:rPr lang="ru-RU" dirty="0"/>
              <a:t>начать ясно мыслить;</a:t>
            </a:r>
          </a:p>
          <a:p>
            <a:r>
              <a:rPr lang="ru-RU" dirty="0"/>
              <a:t> наладить контакт с детьми, супругами и близкими людьми;</a:t>
            </a:r>
          </a:p>
          <a:p>
            <a:r>
              <a:rPr lang="ru-RU" dirty="0"/>
              <a:t>улучшить осанку, развить гибкость тела и грацию; </a:t>
            </a:r>
          </a:p>
          <a:p>
            <a:r>
              <a:rPr lang="ru-RU" dirty="0"/>
              <a:t>осознать причины своих болезней или конфликтов с окружением; </a:t>
            </a:r>
          </a:p>
          <a:p>
            <a:r>
              <a:rPr lang="ru-RU" dirty="0"/>
              <a:t>по-новому воспринимать жизненные ситуации</a:t>
            </a:r>
          </a:p>
        </p:txBody>
      </p:sp>
    </p:spTree>
    <p:extLst>
      <p:ext uri="{BB962C8B-B14F-4D97-AF65-F5344CB8AC3E}">
        <p14:creationId xmlns:p14="http://schemas.microsoft.com/office/powerpoint/2010/main" val="213841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571770-579F-4AE9-A139-170791A16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Задание 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492210-CA4A-4DA7-B903-DC097F0FA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Определить направление вашего, авторского тренинга, которое вы можете предложить организациям</a:t>
            </a:r>
          </a:p>
        </p:txBody>
      </p:sp>
    </p:spTree>
    <p:extLst>
      <p:ext uri="{BB962C8B-B14F-4D97-AF65-F5344CB8AC3E}">
        <p14:creationId xmlns:p14="http://schemas.microsoft.com/office/powerpoint/2010/main" val="72977674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1316</TotalTime>
  <Words>1176</Words>
  <Application>Microsoft Office PowerPoint</Application>
  <PresentationFormat>Широкоэкранный</PresentationFormat>
  <Paragraphs>116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Century Gothic</vt:lpstr>
      <vt:lpstr>Wingdings 3</vt:lpstr>
      <vt:lpstr>Легкий дым</vt:lpstr>
      <vt:lpstr>Особенности подготовки и проведения корпоративного тренинга</vt:lpstr>
      <vt:lpstr>Презентация PowerPoint</vt:lpstr>
      <vt:lpstr>Корпоративный тренинг</vt:lpstr>
      <vt:lpstr>Основное отличие корпоративного тренинга от персонального</vt:lpstr>
      <vt:lpstr>Правила работы с заказчиком: </vt:lpstr>
      <vt:lpstr>Общие задачи бизнес-задач для тренингов</vt:lpstr>
      <vt:lpstr>Презентация PowerPoint</vt:lpstr>
      <vt:lpstr>Телесно-ориентированный тренинг помогает решить широкий круг задач:</vt:lpstr>
      <vt:lpstr>Задание 1</vt:lpstr>
      <vt:lpstr>Виды корпоративных тренингов</vt:lpstr>
      <vt:lpstr>Где и как искать заказчиков</vt:lpstr>
      <vt:lpstr>Этапы разработки тренинга:</vt:lpstr>
      <vt:lpstr>Методов проведения тренингов много, нам важны два:</vt:lpstr>
      <vt:lpstr>Этапы тренинга</vt:lpstr>
      <vt:lpstr>Содержание тренинга (методическая часть)</vt:lpstr>
      <vt:lpstr>Корпоративный тренинг – всегда групповой!!!! Его преимущества:</vt:lpstr>
      <vt:lpstr>Создание тренинга – технология процесса</vt:lpstr>
      <vt:lpstr>Существует три вида технологий, используемых в тренинге: </vt:lpstr>
      <vt:lpstr>Технологический подход – </vt:lpstr>
      <vt:lpstr>Последовательность создания тренинга при технологическом подходе:</vt:lpstr>
      <vt:lpstr>Презентация PowerPoint</vt:lpstr>
      <vt:lpstr>Материально-техническое обеспечение тренинга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подготовки и проведения корпоративного тренинга</dc:title>
  <dc:creator>Professional</dc:creator>
  <cp:lastModifiedBy>Professional</cp:lastModifiedBy>
  <cp:revision>30</cp:revision>
  <dcterms:created xsi:type="dcterms:W3CDTF">2024-09-28T13:44:22Z</dcterms:created>
  <dcterms:modified xsi:type="dcterms:W3CDTF">2024-09-29T11:46:25Z</dcterms:modified>
</cp:coreProperties>
</file>