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78" r:id="rId6"/>
    <p:sldId id="273" r:id="rId7"/>
    <p:sldId id="274" r:id="rId8"/>
    <p:sldId id="275" r:id="rId9"/>
    <p:sldId id="276" r:id="rId10"/>
    <p:sldId id="277" r:id="rId11"/>
    <p:sldId id="260" r:id="rId12"/>
    <p:sldId id="263" r:id="rId13"/>
    <p:sldId id="261" r:id="rId14"/>
    <p:sldId id="262" r:id="rId15"/>
    <p:sldId id="264" r:id="rId16"/>
    <p:sldId id="265" r:id="rId17"/>
    <p:sldId id="267" r:id="rId18"/>
    <p:sldId id="268" r:id="rId19"/>
    <p:sldId id="269" r:id="rId20"/>
    <p:sldId id="270" r:id="rId21"/>
    <p:sldId id="280" r:id="rId22"/>
    <p:sldId id="272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806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096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38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5698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916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557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364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723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3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62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36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359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09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02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12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017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85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2BA966B-EF85-4CBF-AFC0-B19E7F0FEDB7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4E328-7771-4C8D-A97D-1C13553160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733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179950-B507-4163-ACA8-A768E88143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Методическое обеспечение тренинга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CA84F2-B456-4411-9C99-33A5B451F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49440" y="4360984"/>
            <a:ext cx="4403188" cy="896815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dirty="0" err="1"/>
              <a:t>Олиндер</a:t>
            </a:r>
            <a:r>
              <a:rPr lang="ru-RU" dirty="0"/>
              <a:t> Нина Владимировна,</a:t>
            </a:r>
          </a:p>
          <a:p>
            <a:pPr algn="l"/>
            <a:r>
              <a:rPr lang="ru-RU" dirty="0" err="1"/>
              <a:t>психолог,к.ю.н</a:t>
            </a:r>
            <a:r>
              <a:rPr lang="ru-RU" dirty="0"/>
              <a:t>., доцент, </a:t>
            </a:r>
            <a:r>
              <a:rPr lang="ru-RU" dirty="0" err="1"/>
              <a:t>игротехник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2010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41DC05-6237-4372-8E51-7881F598D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Материально-техническое оснащение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417CF2-43CB-4E30-A0FC-06529F79D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Помещение, </a:t>
            </a:r>
          </a:p>
          <a:p>
            <a:r>
              <a:rPr lang="ru-RU" dirty="0"/>
              <a:t>Литература ,</a:t>
            </a:r>
          </a:p>
          <a:p>
            <a:r>
              <a:rPr lang="ru-RU" dirty="0"/>
              <a:t>Инвентарь </a:t>
            </a:r>
          </a:p>
          <a:p>
            <a:r>
              <a:rPr lang="ru-RU" dirty="0"/>
              <a:t>Оборудование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324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41D478-2CC5-422E-932A-A55B03C67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тренинга и его методическое обеспечение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8A6002-8DE6-483A-B2EA-C252577BB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Вступительная часть – пояснительная записка, календарный план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2. Основная часть – упражнения, практики, описание методики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3. Заключительная часть – сформированные компетенции (ориентация на профессиональный стандарт)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5272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796D48-A43E-406D-91FA-E32C8F31E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Вступительная часть и подготовка к ней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233CE8-E5BA-428F-A9AE-4F0706844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Тренер;</a:t>
            </a:r>
          </a:p>
          <a:p>
            <a:r>
              <a:rPr lang="ru-RU" dirty="0"/>
              <a:t>Одежда, юмор, действия;</a:t>
            </a:r>
          </a:p>
          <a:p>
            <a:r>
              <a:rPr lang="ru-RU" dirty="0"/>
              <a:t>Появление в аудитории;</a:t>
            </a:r>
          </a:p>
          <a:p>
            <a:r>
              <a:rPr lang="ru-RU" dirty="0"/>
              <a:t>Знакомство/приветствие;</a:t>
            </a:r>
          </a:p>
          <a:p>
            <a:r>
              <a:rPr lang="ru-RU" dirty="0"/>
              <a:t>Ожидания от тренинга</a:t>
            </a:r>
          </a:p>
        </p:txBody>
      </p:sp>
    </p:spTree>
    <p:extLst>
      <p:ext uri="{BB962C8B-B14F-4D97-AF65-F5344CB8AC3E}">
        <p14:creationId xmlns:p14="http://schemas.microsoft.com/office/powerpoint/2010/main" val="2044184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45E461-D66E-4474-A546-9F3A4E2EC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6062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Задание 1</a:t>
            </a:r>
            <a:br>
              <a:rPr lang="ru-RU" dirty="0"/>
            </a:br>
            <a:r>
              <a:rPr lang="ru-RU" dirty="0"/>
              <a:t>У тренера должны быть ответы на вопросы: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F3244A-BB93-44B3-8393-F275E3BD1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96417"/>
            <a:ext cx="10515600" cy="318054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1. Почему участники пришли на этот тренинг?</a:t>
            </a:r>
          </a:p>
          <a:p>
            <a:pPr marL="0" indent="0">
              <a:buNone/>
            </a:pPr>
            <a:r>
              <a:rPr lang="ru-RU" dirty="0"/>
              <a:t>2. Был ли у них опыт участия в аналогичных тренингах?</a:t>
            </a:r>
          </a:p>
          <a:p>
            <a:pPr marL="0" indent="0">
              <a:buNone/>
            </a:pPr>
            <a:r>
              <a:rPr lang="ru-RU" dirty="0"/>
              <a:t>3. Насколько они опытны, какой уровень сложности они ожидают?</a:t>
            </a:r>
          </a:p>
          <a:p>
            <a:pPr marL="0" indent="0">
              <a:buNone/>
            </a:pPr>
            <a:r>
              <a:rPr lang="ru-RU" dirty="0"/>
              <a:t>4. Насколько аудитория однородна?</a:t>
            </a:r>
          </a:p>
          <a:p>
            <a:pPr marL="0" indent="0">
              <a:buNone/>
            </a:pPr>
            <a:r>
              <a:rPr lang="ru-RU" dirty="0"/>
              <a:t>5. Что участники знают о вас?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38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077C16-8A18-444E-8650-0A86163D5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469" y="203983"/>
            <a:ext cx="9676488" cy="822959"/>
          </a:xfrm>
        </p:spPr>
        <p:txBody>
          <a:bodyPr/>
          <a:lstStyle/>
          <a:p>
            <a:r>
              <a:rPr lang="ru-RU" dirty="0"/>
              <a:t>Цели и ожидаемые результаты тренинга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3E7ECB8-17B6-4CE0-A26A-E66394D0CE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00665"/>
            <a:ext cx="5181600" cy="4376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Слова, которые не рекомендуется использовать при формулировании цели и результатов:</a:t>
            </a:r>
          </a:p>
          <a:p>
            <a:r>
              <a:rPr lang="ru-RU" dirty="0"/>
              <a:t>Сообщить. </a:t>
            </a:r>
          </a:p>
          <a:p>
            <a:r>
              <a:rPr lang="ru-RU" dirty="0"/>
              <a:t>Оценить. </a:t>
            </a:r>
          </a:p>
          <a:p>
            <a:r>
              <a:rPr lang="ru-RU" dirty="0"/>
              <a:t>Постичь. </a:t>
            </a:r>
          </a:p>
          <a:p>
            <a:r>
              <a:rPr lang="ru-RU" dirty="0"/>
              <a:t>Познакомить. </a:t>
            </a:r>
          </a:p>
          <a:p>
            <a:r>
              <a:rPr lang="ru-RU" dirty="0"/>
              <a:t>Узнать. </a:t>
            </a:r>
          </a:p>
          <a:p>
            <a:r>
              <a:rPr lang="ru-RU" dirty="0"/>
              <a:t>Осознать. </a:t>
            </a:r>
          </a:p>
          <a:p>
            <a:r>
              <a:rPr lang="ru-RU" dirty="0"/>
              <a:t>Понять.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B0DC0B39-CBA2-4712-B199-B6A979E38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36430"/>
            <a:ext cx="5181600" cy="5317587"/>
          </a:xfrm>
        </p:spPr>
        <p:txBody>
          <a:bodyPr>
            <a:normAutofit/>
          </a:bodyPr>
          <a:lstStyle/>
          <a:p>
            <a:r>
              <a:rPr lang="ru-RU" dirty="0"/>
              <a:t>Подсчитать. </a:t>
            </a:r>
          </a:p>
          <a:p>
            <a:r>
              <a:rPr lang="ru-RU" dirty="0"/>
              <a:t>Разбить на категории.</a:t>
            </a:r>
          </a:p>
          <a:p>
            <a:r>
              <a:rPr lang="ru-RU" dirty="0"/>
              <a:t> </a:t>
            </a:r>
            <a:r>
              <a:rPr lang="ru-RU" dirty="0" err="1"/>
              <a:t>Проранжировать</a:t>
            </a:r>
            <a:r>
              <a:rPr lang="ru-RU" dirty="0"/>
              <a:t>. </a:t>
            </a:r>
          </a:p>
          <a:p>
            <a:r>
              <a:rPr lang="ru-RU" dirty="0"/>
              <a:t>Уточнить. </a:t>
            </a:r>
          </a:p>
          <a:p>
            <a:r>
              <a:rPr lang="ru-RU" dirty="0"/>
              <a:t>Определить. </a:t>
            </a:r>
          </a:p>
          <a:p>
            <a:r>
              <a:rPr lang="ru-RU" dirty="0"/>
              <a:t>Установить. </a:t>
            </a:r>
          </a:p>
          <a:p>
            <a:r>
              <a:rPr lang="ru-RU" dirty="0"/>
              <a:t>Развести понятия. </a:t>
            </a:r>
          </a:p>
          <a:p>
            <a:r>
              <a:rPr lang="ru-RU" dirty="0"/>
              <a:t>Обнаружить. </a:t>
            </a:r>
          </a:p>
          <a:p>
            <a:r>
              <a:rPr lang="ru-RU" dirty="0"/>
              <a:t>Идентифицировать. </a:t>
            </a:r>
          </a:p>
          <a:p>
            <a:r>
              <a:rPr lang="ru-RU" dirty="0"/>
              <a:t>Выдвинуть на первый план. </a:t>
            </a:r>
          </a:p>
          <a:p>
            <a:r>
              <a:rPr lang="ru-RU" dirty="0"/>
              <a:t>Показать. </a:t>
            </a:r>
          </a:p>
          <a:p>
            <a:r>
              <a:rPr lang="ru-RU" dirty="0"/>
              <a:t>Назвать, Сформулировать. </a:t>
            </a:r>
          </a:p>
          <a:p>
            <a:r>
              <a:rPr lang="ru-RU" dirty="0"/>
              <a:t>Обусловить</a:t>
            </a:r>
          </a:p>
        </p:txBody>
      </p:sp>
    </p:spTree>
    <p:extLst>
      <p:ext uri="{BB962C8B-B14F-4D97-AF65-F5344CB8AC3E}">
        <p14:creationId xmlns:p14="http://schemas.microsoft.com/office/powerpoint/2010/main" val="1327180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95E4E56-E50F-4B29-8DAA-402A9BDA1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442577" cy="1400530"/>
          </a:xfrm>
        </p:spPr>
        <p:txBody>
          <a:bodyPr/>
          <a:lstStyle/>
          <a:p>
            <a:pPr algn="ctr"/>
            <a:r>
              <a:rPr lang="ru-RU" dirty="0"/>
              <a:t>Упражнение 2</a:t>
            </a:r>
            <a:br>
              <a:rPr lang="ru-RU" dirty="0"/>
            </a:br>
            <a:r>
              <a:rPr lang="ru-RU" dirty="0"/>
              <a:t>Примеры цели и результатов тренинга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185577F-7CEB-4775-BD69-5290762660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3312" y="2672862"/>
            <a:ext cx="4786362" cy="3583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- целенаправленное формирование эффективного взаимодействия людей в команде (и/или улучшение такого взаимодействия) через развитие навыков групповой работы,</a:t>
            </a:r>
          </a:p>
          <a:p>
            <a:pPr marL="0" indent="0">
              <a:buNone/>
            </a:pPr>
            <a:r>
              <a:rPr lang="ru-RU" dirty="0"/>
              <a:t>- создание позитивного социального окружения, позволяющего членам команды реализовывать их потенциал сообразно существующим стратегическим целям компании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089FAAA-F032-4F1F-84CB-F8AACBC90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26" y="2546252"/>
            <a:ext cx="4786362" cy="3710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- опыт совместного успешного решения коллективных задач;</a:t>
            </a:r>
          </a:p>
          <a:p>
            <a:pPr>
              <a:buFontTx/>
              <a:buChar char="-"/>
            </a:pPr>
            <a:r>
              <a:rPr lang="ru-RU" dirty="0"/>
              <a:t>формирование позитивного взгляда на возможности команды; </a:t>
            </a:r>
          </a:p>
          <a:p>
            <a:pPr>
              <a:buFontTx/>
              <a:buChar char="-"/>
            </a:pPr>
            <a:r>
              <a:rPr lang="ru-RU" dirty="0"/>
              <a:t>- мотивация к постановке более сложных целей и желание действовать</a:t>
            </a:r>
          </a:p>
          <a:p>
            <a:pPr>
              <a:buFontTx/>
              <a:buChar char="-"/>
            </a:pPr>
            <a:r>
              <a:rPr lang="ru-RU" dirty="0"/>
              <a:t>формирование навыка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928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9BC89E-C834-440B-8A2B-51B5A6FDD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Упражнение 3</a:t>
            </a:r>
            <a:br>
              <a:rPr lang="ru-RU" dirty="0"/>
            </a:br>
            <a:r>
              <a:rPr lang="ru-RU" dirty="0"/>
              <a:t>План занятий тренинга.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87503A-B4AE-45BC-B0F5-6EE1F15F8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1,5 часа/15 минут перерыв (четкий тайминг);</a:t>
            </a:r>
          </a:p>
          <a:p>
            <a:r>
              <a:rPr lang="ru-RU" dirty="0"/>
              <a:t>Тематика блоков (одно из другого);</a:t>
            </a:r>
          </a:p>
          <a:p>
            <a:r>
              <a:rPr lang="ru-RU" dirty="0"/>
              <a:t>Упражнения /теория/практика (с возможностью корректировки);</a:t>
            </a:r>
          </a:p>
          <a:p>
            <a:r>
              <a:rPr lang="ru-RU" dirty="0"/>
              <a:t>Цель и задачи каждого блока (четко понимаемые тренером);</a:t>
            </a:r>
          </a:p>
          <a:p>
            <a:r>
              <a:rPr lang="ru-RU" dirty="0"/>
              <a:t>Методическое обеспечение каждого блока (инструменты, карандаши, наглядный материал, тетрадь, ватман, коврики, </a:t>
            </a:r>
            <a:r>
              <a:rPr lang="ru-RU" dirty="0" err="1"/>
              <a:t>оборудованиие</a:t>
            </a:r>
            <a:r>
              <a:rPr lang="ru-RU" dirty="0"/>
              <a:t>,  и </a:t>
            </a:r>
            <a:r>
              <a:rPr lang="ru-RU" dirty="0" err="1"/>
              <a:t>тд</a:t>
            </a:r>
            <a:r>
              <a:rPr lang="ru-RU" dirty="0"/>
              <a:t>).</a:t>
            </a:r>
          </a:p>
          <a:p>
            <a:endParaRPr lang="ru-RU" dirty="0"/>
          </a:p>
          <a:p>
            <a:r>
              <a:rPr lang="ru-RU" dirty="0"/>
              <a:t>ПОМЕЩЕНИЕ, МЕСТО ТРЕНИНГА – требования по площади на 1 человека, вода, покрытие пола, звукоизоляция, освещение, и т.д.</a:t>
            </a:r>
          </a:p>
        </p:txBody>
      </p:sp>
    </p:spTree>
    <p:extLst>
      <p:ext uri="{BB962C8B-B14F-4D97-AF65-F5344CB8AC3E}">
        <p14:creationId xmlns:p14="http://schemas.microsoft.com/office/powerpoint/2010/main" val="14508430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E4BA83-C88C-419F-9D76-087C988E4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Упражнение 4</a:t>
            </a:r>
            <a:br>
              <a:rPr lang="ru-RU" dirty="0"/>
            </a:br>
            <a:r>
              <a:rPr lang="ru-RU" dirty="0"/>
              <a:t>Основная часть тренинга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D260C0-9C24-4B9E-8EE1-E8DFCE8A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Виды тренингов:</a:t>
            </a:r>
          </a:p>
          <a:p>
            <a:pPr>
              <a:buFontTx/>
              <a:buChar char="-"/>
            </a:pPr>
            <a:r>
              <a:rPr lang="ru-RU" dirty="0"/>
              <a:t>Выездной (10% теории, 90 практики);</a:t>
            </a:r>
          </a:p>
          <a:p>
            <a:pPr>
              <a:buFontTx/>
              <a:buChar char="-"/>
            </a:pPr>
            <a:r>
              <a:rPr lang="ru-RU" dirty="0"/>
              <a:t>Аудиторный курс, классический тренинг (2 дня по 8 часов; баланс теории и практики);</a:t>
            </a:r>
          </a:p>
          <a:p>
            <a:pPr>
              <a:buFontTx/>
              <a:buChar char="-"/>
            </a:pPr>
            <a:r>
              <a:rPr lang="ru-RU" dirty="0"/>
              <a:t>Дистанционный/ онлайн курс для виртуальных команд (как аудиторный, только онлайн).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8925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7015B8-A202-410C-983B-61DAFB4AC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157877" cy="1400530"/>
          </a:xfrm>
        </p:spPr>
        <p:txBody>
          <a:bodyPr/>
          <a:lstStyle/>
          <a:p>
            <a:pPr algn="ctr"/>
            <a:r>
              <a:rPr lang="ru-RU" dirty="0"/>
              <a:t>Упражнение 5</a:t>
            </a:r>
            <a:br>
              <a:rPr lang="ru-RU" dirty="0"/>
            </a:br>
            <a:r>
              <a:rPr lang="ru-RU" dirty="0"/>
              <a:t>Логистические вопросы: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41B83F-E095-4751-A213-AD84751C5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dirty="0"/>
              <a:t>Сколько человек будет принимать участие в тренинге?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2. В какое время лучше провести тренинг (утром, днем, вечером)?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3. Как урегулировать наличие дополнительных участников?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4. Как быть в случае неявки обучаемых, как это отразится на упражнениях, подготовленных для определенного количества участников?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8877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87CF95-7AC5-4658-9C3E-1D3C430F4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5239"/>
          </a:xfrm>
        </p:spPr>
        <p:txBody>
          <a:bodyPr/>
          <a:lstStyle/>
          <a:p>
            <a:r>
              <a:rPr lang="ru-RU" dirty="0"/>
              <a:t>Методы обучения в тренинге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06BE62-B392-40E6-BC66-C61B7C0F7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45920"/>
            <a:ext cx="8946541" cy="4602479"/>
          </a:xfrm>
        </p:spPr>
        <p:txBody>
          <a:bodyPr/>
          <a:lstStyle/>
          <a:p>
            <a:r>
              <a:rPr lang="ru-RU" dirty="0"/>
              <a:t>УПРАЖНЕНИЯ</a:t>
            </a:r>
          </a:p>
          <a:p>
            <a:r>
              <a:rPr lang="ru-RU" dirty="0"/>
              <a:t>Игры-разминки;</a:t>
            </a:r>
          </a:p>
          <a:p>
            <a:r>
              <a:rPr lang="ru-RU" dirty="0"/>
              <a:t>Групповая дискуссия (структурированная и неструктурированная); </a:t>
            </a:r>
          </a:p>
          <a:p>
            <a:r>
              <a:rPr lang="ru-RU" dirty="0"/>
              <a:t>Лекция (мало и презентация);</a:t>
            </a:r>
          </a:p>
          <a:p>
            <a:r>
              <a:rPr lang="ru-RU" dirty="0"/>
              <a:t>Деловая игра (время, сюжет, роли, правила, обсуждение и анализ);</a:t>
            </a:r>
          </a:p>
          <a:p>
            <a:r>
              <a:rPr lang="ru-RU" dirty="0"/>
              <a:t>Кейс (бизнес-ситуация или фактический случай из практики). Не более 25% времени от тренинга, представление результатов;</a:t>
            </a:r>
          </a:p>
          <a:p>
            <a:r>
              <a:rPr lang="ru-RU" dirty="0"/>
              <a:t>Видеоанализ;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5938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416D04-1A3C-4D0F-81FD-DF359C620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Тренинг - это интенсивное обучение в интерактивной форме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BF251E-14C9-47D1-9DB7-81A758273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0997"/>
            <a:ext cx="10515600" cy="3475965"/>
          </a:xfrm>
        </p:spPr>
        <p:txBody>
          <a:bodyPr>
            <a:normAutofit fontScale="92500" lnSpcReduction="10000"/>
          </a:bodyPr>
          <a:lstStyle/>
          <a:p>
            <a:r>
              <a:rPr lang="ru-RU" sz="3400" dirty="0"/>
              <a:t>По определению Оксфордского словаря, тренинг - это воспитание, обучение, тренировка, дрессировка</a:t>
            </a:r>
          </a:p>
          <a:p>
            <a:endParaRPr lang="ru-RU" sz="3400" dirty="0"/>
          </a:p>
          <a:p>
            <a:r>
              <a:rPr lang="ru-RU" sz="3400" dirty="0"/>
              <a:t>Групповой тренинг – это любой процесс приобретения знаний, умений, поведенческих навыков, в котором участвуют более 2 человек </a:t>
            </a:r>
          </a:p>
        </p:txBody>
      </p:sp>
    </p:spTree>
    <p:extLst>
      <p:ext uri="{BB962C8B-B14F-4D97-AF65-F5344CB8AC3E}">
        <p14:creationId xmlns:p14="http://schemas.microsoft.com/office/powerpoint/2010/main" val="3303585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49D6D5-4CC3-4E23-9F15-E7350B9AA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Методы обучения в тренинге (виды активностей)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5B5580-CECE-44F0-9616-D19761F6D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Демонстрация и практика;</a:t>
            </a:r>
          </a:p>
          <a:p>
            <a:r>
              <a:rPr lang="ru-RU" dirty="0"/>
              <a:t>Ролевая игра (диалоги, не начало тренинга, запоминается, наблюдатели, сочетать с другими методами);</a:t>
            </a:r>
          </a:p>
          <a:p>
            <a:r>
              <a:rPr lang="ru-RU" dirty="0"/>
              <a:t>Мозговой штурм;</a:t>
            </a:r>
          </a:p>
          <a:p>
            <a:r>
              <a:rPr lang="ru-RU" dirty="0"/>
              <a:t>Вебинар (онлайн, видеозапись, </a:t>
            </a:r>
            <a:r>
              <a:rPr lang="ru-RU" dirty="0" err="1"/>
              <a:t>тех.средства</a:t>
            </a:r>
            <a:r>
              <a:rPr lang="ru-RU" dirty="0"/>
              <a:t>, проверка связи за 20 минут до вебинара, анализ, обратная связь);</a:t>
            </a:r>
          </a:p>
          <a:p>
            <a:r>
              <a:rPr lang="ru-RU" dirty="0"/>
              <a:t>Наглядные пособия (</a:t>
            </a:r>
            <a:r>
              <a:rPr lang="ru-RU" dirty="0" err="1"/>
              <a:t>флипчарт</a:t>
            </a:r>
            <a:r>
              <a:rPr lang="ru-RU" dirty="0"/>
              <a:t>, видео, презентация, раздаточные материалы, проектор)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6346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C19925-1447-4216-8F31-760432385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396447"/>
            <a:ext cx="9404723" cy="1400530"/>
          </a:xfrm>
        </p:spPr>
        <p:txBody>
          <a:bodyPr/>
          <a:lstStyle/>
          <a:p>
            <a:r>
              <a:rPr lang="ru-RU" dirty="0"/>
              <a:t>Упражнение 6</a:t>
            </a:r>
            <a:br>
              <a:rPr lang="ru-RU" dirty="0"/>
            </a:br>
            <a:r>
              <a:rPr lang="ru-RU" dirty="0"/>
              <a:t>Пропишите 3-4 упражнения во взаимосвязи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D10A4B-B28C-4A43-A893-D156FDD80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15065"/>
            <a:ext cx="8946541" cy="3533334"/>
          </a:xfrm>
        </p:spPr>
        <p:txBody>
          <a:bodyPr/>
          <a:lstStyle/>
          <a:p>
            <a:r>
              <a:rPr lang="ru-RU" dirty="0"/>
              <a:t>Цель – какими задачами решается </a:t>
            </a:r>
          </a:p>
          <a:p>
            <a:endParaRPr lang="ru-RU" dirty="0"/>
          </a:p>
          <a:p>
            <a:r>
              <a:rPr lang="ru-RU" dirty="0"/>
              <a:t>Какая задача каким упражнением достигается</a:t>
            </a:r>
          </a:p>
          <a:p>
            <a:endParaRPr lang="ru-RU" dirty="0"/>
          </a:p>
          <a:p>
            <a:r>
              <a:rPr lang="ru-RU" dirty="0"/>
              <a:t>Итог </a:t>
            </a:r>
          </a:p>
        </p:txBody>
      </p:sp>
    </p:spTree>
    <p:extLst>
      <p:ext uri="{BB962C8B-B14F-4D97-AF65-F5344CB8AC3E}">
        <p14:creationId xmlns:p14="http://schemas.microsoft.com/office/powerpoint/2010/main" val="1281114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0166CA-D60A-4C4C-9752-7FDB3D2F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Завершение тренинга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C8C363-350B-4F0D-9D66-1818E80B2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 ВОВРЕМЯ</a:t>
            </a:r>
          </a:p>
          <a:p>
            <a:pPr marL="0" indent="0">
              <a:buNone/>
            </a:pPr>
            <a:r>
              <a:rPr lang="ru-RU" dirty="0"/>
              <a:t>2 Сверим цели и ожидания</a:t>
            </a:r>
          </a:p>
          <a:p>
            <a:pPr marL="0" indent="0">
              <a:buNone/>
            </a:pPr>
            <a:r>
              <a:rPr lang="ru-RU" dirty="0"/>
              <a:t>3 Обратная связь</a:t>
            </a:r>
          </a:p>
          <a:p>
            <a:pPr marL="0" indent="0">
              <a:buNone/>
            </a:pPr>
            <a:r>
              <a:rPr lang="ru-RU" dirty="0"/>
              <a:t>4 Прощание</a:t>
            </a:r>
          </a:p>
        </p:txBody>
      </p:sp>
    </p:spTree>
    <p:extLst>
      <p:ext uri="{BB962C8B-B14F-4D97-AF65-F5344CB8AC3E}">
        <p14:creationId xmlns:p14="http://schemas.microsoft.com/office/powerpoint/2010/main" val="3168686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00C563-1618-4512-9235-C869BF5F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Упражнение 7 </a:t>
            </a:r>
            <a:br>
              <a:rPr lang="ru-RU" dirty="0"/>
            </a:br>
            <a:r>
              <a:rPr lang="ru-RU" dirty="0"/>
              <a:t>завершение тренинга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DEAE8C-9A9E-4A05-9B0D-E22CEF18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Напишите завершающие фразы, </a:t>
            </a:r>
          </a:p>
          <a:p>
            <a:r>
              <a:rPr lang="ru-RU" dirty="0"/>
              <a:t>Приглашение на следующие ваши тренинги и встречи</a:t>
            </a:r>
          </a:p>
        </p:txBody>
      </p:sp>
    </p:spTree>
    <p:extLst>
      <p:ext uri="{BB962C8B-B14F-4D97-AF65-F5344CB8AC3E}">
        <p14:creationId xmlns:p14="http://schemas.microsoft.com/office/powerpoint/2010/main" val="377748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123541-7467-4D2E-A476-DCD6E40DA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Схема перехода от незнания к знанию предполагает следующие четыре состояния: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499731-FFEE-4AA9-AD97-751CFD050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43200"/>
            <a:ext cx="8946541" cy="350519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1. Первый этап – подсознательное незнание (не знаю, что не знаю);</a:t>
            </a:r>
          </a:p>
          <a:p>
            <a:pPr marL="0" indent="0">
              <a:buNone/>
            </a:pPr>
            <a:r>
              <a:rPr lang="ru-RU" dirty="0"/>
              <a:t>2. Второй этап – сознательное незнание (знаю, что не знаю);</a:t>
            </a:r>
          </a:p>
          <a:p>
            <a:pPr marL="0" indent="0">
              <a:buNone/>
            </a:pPr>
            <a:r>
              <a:rPr lang="ru-RU" dirty="0"/>
              <a:t>3. Третий этап – сознательное знание (знаю, но не пробовал);</a:t>
            </a:r>
          </a:p>
          <a:p>
            <a:pPr marL="0" indent="0">
              <a:buNone/>
            </a:pPr>
            <a:r>
              <a:rPr lang="ru-RU" dirty="0"/>
              <a:t>4. Четвертый этап – подсознательное знание (знаю, что знаю и умею).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5059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303856-2781-4931-8B66-ADCBFA83D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Эффективность различных форматов обучения: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ABBE2D-7A06-4A89-AC93-9E211106F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чтение 10%, </a:t>
            </a:r>
          </a:p>
          <a:p>
            <a:r>
              <a:rPr lang="ru-RU" dirty="0"/>
              <a:t>прослушивание 20%, </a:t>
            </a:r>
          </a:p>
          <a:p>
            <a:r>
              <a:rPr lang="ru-RU" dirty="0"/>
              <a:t>наблюдение 30%, </a:t>
            </a:r>
          </a:p>
          <a:p>
            <a:r>
              <a:rPr lang="ru-RU" dirty="0"/>
              <a:t>методы активного обучения 70%, </a:t>
            </a:r>
          </a:p>
          <a:p>
            <a:r>
              <a:rPr lang="ru-RU" dirty="0"/>
              <a:t>практическое упражнение 90%.</a:t>
            </a:r>
          </a:p>
        </p:txBody>
      </p:sp>
    </p:spTree>
    <p:extLst>
      <p:ext uri="{BB962C8B-B14F-4D97-AF65-F5344CB8AC3E}">
        <p14:creationId xmlns:p14="http://schemas.microsoft.com/office/powerpoint/2010/main" val="2814463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FDDC9-49FA-4EAC-8FFD-3E3CCCF2F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</a:t>
            </a:r>
            <a:r>
              <a:rPr lang="ru-RU" dirty="0" err="1"/>
              <a:t>тернингов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7B7976-99A5-42C6-9945-7C40AB2CD9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Телесные</a:t>
            </a:r>
          </a:p>
          <a:p>
            <a:r>
              <a:rPr lang="ru-RU" dirty="0"/>
              <a:t>Психологические</a:t>
            </a:r>
          </a:p>
          <a:p>
            <a:r>
              <a:rPr lang="ru-RU" dirty="0" err="1"/>
              <a:t>Командообразующие</a:t>
            </a:r>
            <a:endParaRPr lang="ru-RU" dirty="0"/>
          </a:p>
          <a:p>
            <a:r>
              <a:rPr lang="ru-RU" dirty="0"/>
              <a:t>Когнитивные</a:t>
            </a:r>
          </a:p>
          <a:p>
            <a:r>
              <a:rPr lang="ru-RU" dirty="0" err="1"/>
              <a:t>Навыковые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81A615-4CD1-4CFE-9A75-FE8BD7A1EB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ОТКРЫТЫЕ, СВОБОДНЫЕ</a:t>
            </a:r>
          </a:p>
          <a:p>
            <a:endParaRPr lang="ru-RU" dirty="0"/>
          </a:p>
          <a:p>
            <a:r>
              <a:rPr lang="ru-RU"/>
              <a:t>КОРПОРАТИВНЫЕ, ЗАКРЫТЫЕ</a:t>
            </a:r>
          </a:p>
        </p:txBody>
      </p:sp>
    </p:spTree>
    <p:extLst>
      <p:ext uri="{BB962C8B-B14F-4D97-AF65-F5344CB8AC3E}">
        <p14:creationId xmlns:p14="http://schemas.microsoft.com/office/powerpoint/2010/main" val="2586989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FCAF53-DF1B-433A-9ED3-EAD0978FA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Методическое обеспечение тренинга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91662D-43F0-4370-9936-3392585D4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53247"/>
            <a:ext cx="10140721" cy="418811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Совокупность документов, которые описывают цель, ход и результаты тренинга:</a:t>
            </a:r>
          </a:p>
          <a:p>
            <a:pPr marL="0" indent="0">
              <a:buNone/>
            </a:pPr>
            <a:r>
              <a:rPr lang="ru-RU" dirty="0"/>
              <a:t>Титульный лист</a:t>
            </a:r>
          </a:p>
          <a:p>
            <a:pPr marL="0" indent="0">
              <a:buNone/>
            </a:pPr>
            <a:r>
              <a:rPr lang="ru-RU" dirty="0"/>
              <a:t>Пояснительная записка</a:t>
            </a:r>
          </a:p>
          <a:p>
            <a:pPr marL="0" indent="0">
              <a:buNone/>
            </a:pPr>
            <a:r>
              <a:rPr lang="ru-RU" dirty="0"/>
              <a:t>Календарный план</a:t>
            </a:r>
          </a:p>
          <a:p>
            <a:pPr marL="0" indent="0">
              <a:buNone/>
            </a:pPr>
            <a:r>
              <a:rPr lang="ru-RU" dirty="0"/>
              <a:t>Рабочие программы, ФОС</a:t>
            </a:r>
          </a:p>
          <a:p>
            <a:pPr marL="0" indent="0">
              <a:buNone/>
            </a:pPr>
            <a:r>
              <a:rPr lang="ru-RU" dirty="0"/>
              <a:t>Материально-техническое оснащение тренинга</a:t>
            </a:r>
          </a:p>
          <a:p>
            <a:endParaRPr lang="ru-RU" dirty="0"/>
          </a:p>
          <a:p>
            <a:r>
              <a:rPr lang="ru-RU" dirty="0"/>
              <a:t>Когда необходимо?</a:t>
            </a:r>
          </a:p>
          <a:p>
            <a:pPr marL="0" indent="0">
              <a:buNone/>
            </a:pPr>
            <a:r>
              <a:rPr lang="ru-RU" dirty="0"/>
              <a:t>При работе с крупным заказчиком;</a:t>
            </a:r>
          </a:p>
          <a:p>
            <a:pPr marL="0" indent="0">
              <a:buNone/>
            </a:pPr>
            <a:r>
              <a:rPr lang="ru-RU" dirty="0"/>
              <a:t>Для продвижения себя как тренера;</a:t>
            </a:r>
          </a:p>
          <a:p>
            <a:pPr marL="0" indent="0">
              <a:buNone/>
            </a:pPr>
            <a:r>
              <a:rPr lang="ru-RU" dirty="0"/>
              <a:t>Для продажи онлайн-продуктов</a:t>
            </a:r>
          </a:p>
        </p:txBody>
      </p:sp>
    </p:spTree>
    <p:extLst>
      <p:ext uri="{BB962C8B-B14F-4D97-AF65-F5344CB8AC3E}">
        <p14:creationId xmlns:p14="http://schemas.microsoft.com/office/powerpoint/2010/main" val="4016579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C6F583-313E-45FF-B421-ABDBA2E60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Пояснительная записка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8A9B6B-9BFC-47E0-B5FF-39DD2B65E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Цель и задачи тренинга,</a:t>
            </a:r>
          </a:p>
          <a:p>
            <a:r>
              <a:rPr lang="ru-RU" dirty="0"/>
              <a:t>Для кого предназначен, требования к участникам,</a:t>
            </a:r>
          </a:p>
          <a:p>
            <a:r>
              <a:rPr lang="ru-RU" dirty="0"/>
              <a:t>Ожидаемые результаты</a:t>
            </a:r>
          </a:p>
          <a:p>
            <a:r>
              <a:rPr lang="ru-RU" dirty="0"/>
              <a:t>Средства и способы обучения</a:t>
            </a:r>
          </a:p>
          <a:p>
            <a:r>
              <a:rPr lang="ru-RU" dirty="0"/>
              <a:t>Структура тренинга</a:t>
            </a:r>
          </a:p>
        </p:txBody>
      </p:sp>
    </p:spTree>
    <p:extLst>
      <p:ext uri="{BB962C8B-B14F-4D97-AF65-F5344CB8AC3E}">
        <p14:creationId xmlns:p14="http://schemas.microsoft.com/office/powerpoint/2010/main" val="292524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1077DF-8DC2-4B0D-BA7F-8BCBC47D0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Календарный план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B278AAC-4561-43E6-8443-9984CF1D0B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8235270"/>
              </p:ext>
            </p:extLst>
          </p:nvPr>
        </p:nvGraphicFramePr>
        <p:xfrm>
          <a:off x="646110" y="1322362"/>
          <a:ext cx="11182721" cy="4642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5680">
                  <a:extLst>
                    <a:ext uri="{9D8B030D-6E8A-4147-A177-3AD203B41FA5}">
                      <a16:colId xmlns:a16="http://schemas.microsoft.com/office/drawing/2014/main" val="2223112897"/>
                    </a:ext>
                  </a:extLst>
                </a:gridCol>
                <a:gridCol w="3231926">
                  <a:extLst>
                    <a:ext uri="{9D8B030D-6E8A-4147-A177-3AD203B41FA5}">
                      <a16:colId xmlns:a16="http://schemas.microsoft.com/office/drawing/2014/main" val="3264306819"/>
                    </a:ext>
                  </a:extLst>
                </a:gridCol>
                <a:gridCol w="913884">
                  <a:extLst>
                    <a:ext uri="{9D8B030D-6E8A-4147-A177-3AD203B41FA5}">
                      <a16:colId xmlns:a16="http://schemas.microsoft.com/office/drawing/2014/main" val="4053416370"/>
                    </a:ext>
                  </a:extLst>
                </a:gridCol>
                <a:gridCol w="1225680">
                  <a:extLst>
                    <a:ext uri="{9D8B030D-6E8A-4147-A177-3AD203B41FA5}">
                      <a16:colId xmlns:a16="http://schemas.microsoft.com/office/drawing/2014/main" val="2919286873"/>
                    </a:ext>
                  </a:extLst>
                </a:gridCol>
                <a:gridCol w="1225680">
                  <a:extLst>
                    <a:ext uri="{9D8B030D-6E8A-4147-A177-3AD203B41FA5}">
                      <a16:colId xmlns:a16="http://schemas.microsoft.com/office/drawing/2014/main" val="3398805635"/>
                    </a:ext>
                  </a:extLst>
                </a:gridCol>
                <a:gridCol w="1225680">
                  <a:extLst>
                    <a:ext uri="{9D8B030D-6E8A-4147-A177-3AD203B41FA5}">
                      <a16:colId xmlns:a16="http://schemas.microsoft.com/office/drawing/2014/main" val="946734383"/>
                    </a:ext>
                  </a:extLst>
                </a:gridCol>
                <a:gridCol w="2134191">
                  <a:extLst>
                    <a:ext uri="{9D8B030D-6E8A-4147-A177-3AD203B41FA5}">
                      <a16:colId xmlns:a16="http://schemas.microsoft.com/office/drawing/2014/main" val="1977818002"/>
                    </a:ext>
                  </a:extLst>
                </a:gridCol>
              </a:tblGrid>
              <a:tr h="73922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п/п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Разделы, темы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 часов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том числе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Форма контроля преподавателя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2400620"/>
                  </a:ext>
                </a:extLst>
              </a:tr>
              <a:tr h="1774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теорет.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занятия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практ.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занятия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Самостоя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тельная работа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905213"/>
                  </a:ext>
                </a:extLst>
              </a:tr>
              <a:tr h="106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Введение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FFFF00"/>
                          </a:highlight>
                        </a:rPr>
                        <a:t>Текущий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0156999"/>
                  </a:ext>
                </a:extLst>
              </a:tr>
              <a:tr h="1064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Тема 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</a:rPr>
                        <a:t>Текущий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0409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242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5085BB-E24C-450D-9C98-2278EE059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Рабочие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0B59C9-8A21-4AD4-84AF-751B7705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Методическое обеспечение учебных материалов</a:t>
            </a:r>
          </a:p>
          <a:p>
            <a:endParaRPr lang="ru-RU" dirty="0"/>
          </a:p>
          <a:p>
            <a:r>
              <a:rPr lang="ru-RU" dirty="0"/>
              <a:t>Рабочая программа создается на дисциплину (программы переподготовки) или на отдельный вопрос (повышение квалификации)</a:t>
            </a:r>
          </a:p>
          <a:p>
            <a:endParaRPr lang="ru-RU" dirty="0"/>
          </a:p>
          <a:p>
            <a:r>
              <a:rPr lang="ru-RU" dirty="0"/>
              <a:t>Содержание программы: цель и задачи , связь с другими дисциплинами, часы, виды занятий, упражнения, цель упражнений, обеспечение</a:t>
            </a:r>
          </a:p>
          <a:p>
            <a:pPr marL="0" indent="0">
              <a:buNone/>
            </a:pPr>
            <a:r>
              <a:rPr lang="ru-RU" dirty="0"/>
              <a:t>ФОС – фонды оценочных средств</a:t>
            </a:r>
          </a:p>
        </p:txBody>
      </p:sp>
    </p:spTree>
    <p:extLst>
      <p:ext uri="{BB962C8B-B14F-4D97-AF65-F5344CB8AC3E}">
        <p14:creationId xmlns:p14="http://schemas.microsoft.com/office/powerpoint/2010/main" val="2544823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615</TotalTime>
  <Words>981</Words>
  <Application>Microsoft Office PowerPoint</Application>
  <PresentationFormat>Широкоэкранный</PresentationFormat>
  <Paragraphs>184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Century Gothic</vt:lpstr>
      <vt:lpstr>Times New Roman</vt:lpstr>
      <vt:lpstr>Wingdings 3</vt:lpstr>
      <vt:lpstr>Ион</vt:lpstr>
      <vt:lpstr>Методическое обеспечение тренинга</vt:lpstr>
      <vt:lpstr>Тренинг - это интенсивное обучение в интерактивной форме</vt:lpstr>
      <vt:lpstr>Схема перехода от незнания к знанию предполагает следующие четыре состояния: </vt:lpstr>
      <vt:lpstr>Эффективность различных форматов обучения: </vt:lpstr>
      <vt:lpstr>Виды тернингов</vt:lpstr>
      <vt:lpstr>Методическое обеспечение тренинга</vt:lpstr>
      <vt:lpstr>Пояснительная записка</vt:lpstr>
      <vt:lpstr>Календарный план</vt:lpstr>
      <vt:lpstr>Рабочие программы</vt:lpstr>
      <vt:lpstr>Материально-техническое оснащение</vt:lpstr>
      <vt:lpstr>Структура тренинга и его методическое обеспечение</vt:lpstr>
      <vt:lpstr>Вступительная часть и подготовка к ней</vt:lpstr>
      <vt:lpstr>Задание 1 У тренера должны быть ответы на вопросы: </vt:lpstr>
      <vt:lpstr>Цели и ожидаемые результаты тренинга</vt:lpstr>
      <vt:lpstr>Упражнение 2 Примеры цели и результатов тренинга</vt:lpstr>
      <vt:lpstr>Упражнение 3 План занятий тренинга.</vt:lpstr>
      <vt:lpstr>Упражнение 4 Основная часть тренинга </vt:lpstr>
      <vt:lpstr>Упражнение 5 Логистические вопросы:</vt:lpstr>
      <vt:lpstr>Методы обучения в тренинге</vt:lpstr>
      <vt:lpstr>Методы обучения в тренинге (виды активностей)</vt:lpstr>
      <vt:lpstr>Упражнение 6 Пропишите 3-4 упражнения во взаимосвязи</vt:lpstr>
      <vt:lpstr>Завершение тренинга</vt:lpstr>
      <vt:lpstr>Упражнение 7  завершение тренинга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обеспечение тренинга</dc:title>
  <dc:creator>Professional</dc:creator>
  <cp:lastModifiedBy>Professional</cp:lastModifiedBy>
  <cp:revision>38</cp:revision>
  <dcterms:created xsi:type="dcterms:W3CDTF">2023-06-05T18:57:11Z</dcterms:created>
  <dcterms:modified xsi:type="dcterms:W3CDTF">2024-09-28T16:19:54Z</dcterms:modified>
</cp:coreProperties>
</file>